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456" y="10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EF67B13-8904-489B-80B5-715B7A2416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BA987D87-AF62-4816-8DDA-5D0E0ACFD5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16CB46E-6DF7-4654-AC4F-365A649C5D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791E3-3A2C-41C2-ACEB-839664D6971E}" type="datetimeFigureOut">
              <a:rPr lang="ko-KR" altLang="en-US" smtClean="0"/>
              <a:t>2024-01-31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4897E34-6990-40CA-934C-BBDBD1EC8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B6B6EB6-7E74-42FA-87F1-4C40BA645D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1E8A3-A3C9-4B00-9CF3-6B4450B268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36021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09918A4-A4A2-4A85-9FAA-12DF412C3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EB2A978A-D082-4BCB-B48E-C7EBA8685A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6D4F761-A9A4-4266-880A-4352095F7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791E3-3A2C-41C2-ACEB-839664D6971E}" type="datetimeFigureOut">
              <a:rPr lang="ko-KR" altLang="en-US" smtClean="0"/>
              <a:t>2024-01-31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7009710-5B6A-4D01-9022-7F0D27AF8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C3AB636-8E90-4A46-8C5E-85C5CD0B9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1E8A3-A3C9-4B00-9CF3-6B4450B268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6338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FDDC8FF5-55C0-40A7-9173-B4D36B9FD0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886E7565-2939-4D07-B27C-AC3233D88B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17B0E88-D212-442E-9C5C-25115E6C4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791E3-3A2C-41C2-ACEB-839664D6971E}" type="datetimeFigureOut">
              <a:rPr lang="ko-KR" altLang="en-US" smtClean="0"/>
              <a:t>2024-01-31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629D149-9614-44EB-BC1D-59B31DA90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F43F1D5-082D-4C2C-A47B-EB63C8CE3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1E8A3-A3C9-4B00-9CF3-6B4450B268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73236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2E7BF26-F20F-4FCE-814E-B296D3891A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F014D81-6113-4BEF-9C8E-D3F05293B9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86663A3-0D1C-471B-828D-1F60F2CCD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791E3-3A2C-41C2-ACEB-839664D6971E}" type="datetimeFigureOut">
              <a:rPr lang="ko-KR" altLang="en-US" smtClean="0"/>
              <a:t>2024-01-31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3C6CF2E-DEF3-4D3A-A88F-8A387C98FA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2A98472-450B-474A-8846-1E93B394D1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1E8A3-A3C9-4B00-9CF3-6B4450B268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41535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25294C1-1978-4F1A-900E-A3CD8F3FB2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1BAA8B6-87CA-43F7-907E-CADD272128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4A493F0-7DEF-4E5D-A224-8FC58EBCE6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791E3-3A2C-41C2-ACEB-839664D6971E}" type="datetimeFigureOut">
              <a:rPr lang="ko-KR" altLang="en-US" smtClean="0"/>
              <a:t>2024-01-31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1D89613-3950-4C19-8420-B80CF9249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316409A-325D-4D73-BFB6-DF7D9F404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1E8A3-A3C9-4B00-9CF3-6B4450B268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757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44CFA8C-C563-4FEF-9DAB-5B265732D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82569AD-3C41-45C4-82A6-AAC01EBEA9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B2DEEC06-DDBF-4BE9-B623-4B5C8572EE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750CB23-06B2-4904-B91F-0FEB904DC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791E3-3A2C-41C2-ACEB-839664D6971E}" type="datetimeFigureOut">
              <a:rPr lang="ko-KR" altLang="en-US" smtClean="0"/>
              <a:t>2024-01-31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5C8E401-ED1F-426D-A6C4-1F14876FB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9942714-C4E9-4994-97E7-AC3FEDF30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1E8A3-A3C9-4B00-9CF3-6B4450B268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3090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B135B1-0FBE-4A9E-A64A-E94E7195CA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39BC065-7DA8-4AC7-8768-4C5779B451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09DB01DE-D115-472F-9664-929B1C5D5E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A0D3BAC3-6A00-4773-8EB3-944556AFDC6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E9C43A48-1159-4CD0-98E4-4A23291350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BCA09329-B458-4A8D-818A-286CCD653F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791E3-3A2C-41C2-ACEB-839664D6971E}" type="datetimeFigureOut">
              <a:rPr lang="ko-KR" altLang="en-US" smtClean="0"/>
              <a:t>2024-01-31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1A83ED3E-1431-41FB-8A3F-94D9F635C5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C0062306-1C49-4080-9A7D-F3F4E7C5E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1E8A3-A3C9-4B00-9CF3-6B4450B268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0950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243012D-71E0-480E-9BC4-9144AA2C4E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79588A50-4EF8-42A4-B1A8-69325C6BF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791E3-3A2C-41C2-ACEB-839664D6971E}" type="datetimeFigureOut">
              <a:rPr lang="ko-KR" altLang="en-US" smtClean="0"/>
              <a:t>2024-01-31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F98CB445-82F5-4DB6-B2F8-54EE83CC83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D87CDBAF-5CDA-4370-9230-DA6645F8A7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1E8A3-A3C9-4B00-9CF3-6B4450B268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57733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D156C214-190E-4694-A3BD-A5FF027C2B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791E3-3A2C-41C2-ACEB-839664D6971E}" type="datetimeFigureOut">
              <a:rPr lang="ko-KR" altLang="en-US" smtClean="0"/>
              <a:t>2024-01-31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556A682A-DFB6-41C5-9E43-52C4254561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6D5582A6-D495-47AB-8ABC-3E228124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1E8A3-A3C9-4B00-9CF3-6B4450B268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225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B8EBB19-6098-4ED2-9B1E-B50E9D21FE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2CCAFC4-7388-44A4-A699-AF169AB55F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69699254-4F90-431A-8A5D-A9FA5D8A96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76ED1AA-6BF4-4D2E-923D-4C39C6A516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791E3-3A2C-41C2-ACEB-839664D6971E}" type="datetimeFigureOut">
              <a:rPr lang="ko-KR" altLang="en-US" smtClean="0"/>
              <a:t>2024-01-31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DC713990-3AB9-4958-A661-AEA891AEB2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451782B-7917-4455-9D62-8DCFC3F8C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1E8A3-A3C9-4B00-9CF3-6B4450B268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71987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982D328-E543-4F52-B308-ECA16BF488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3277ADC-6C1E-4DB6-8B5F-BD4E727FA38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66FBD199-472F-4E58-925E-E74F7776C2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7121F96-DD8E-4426-A3EA-90D392433E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791E3-3A2C-41C2-ACEB-839664D6971E}" type="datetimeFigureOut">
              <a:rPr lang="ko-KR" altLang="en-US" smtClean="0"/>
              <a:t>2024-01-31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D91E043-B0F6-4EB0-820E-D5F8C5240A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1E8503D-B09F-421D-BEB8-ABD6862E2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1E8A3-A3C9-4B00-9CF3-6B4450B268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12896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7F726BE5-D695-447B-ADDC-48CDBAA1E1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2EBB30B-88E5-4C69-A76F-392548889F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412129D-F620-45FF-B264-AAD4C4EFA7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9791E3-3A2C-41C2-ACEB-839664D6971E}" type="datetimeFigureOut">
              <a:rPr lang="ko-KR" altLang="en-US" smtClean="0"/>
              <a:t>2024-01-31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D84732B-A01F-4B06-AC0B-FAE7846109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5BAA8F-6B5E-4F2E-B4F4-572EA04AB2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D1E8A3-A3C9-4B00-9CF3-6B4450B268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3782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://www.work24.go.kr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5EB19E5-89AD-42CD-A5F5-8831493C2D83}"/>
              </a:ext>
            </a:extLst>
          </p:cNvPr>
          <p:cNvSpPr txBox="1"/>
          <p:nvPr/>
        </p:nvSpPr>
        <p:spPr>
          <a:xfrm>
            <a:off x="4999938" y="522563"/>
            <a:ext cx="7093609" cy="61863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ko-KR" altLang="en-US" dirty="0">
                <a:latin typeface="함초롱바탕"/>
              </a:rPr>
              <a:t>해당청년이 직접 참여신청을 진행해야 합니다</a:t>
            </a:r>
            <a:r>
              <a:rPr lang="en-US" altLang="ko-KR" dirty="0">
                <a:latin typeface="함초롱바탕"/>
              </a:rPr>
              <a:t>. </a:t>
            </a:r>
            <a:r>
              <a:rPr lang="en-US" altLang="ko-KR" dirty="0">
                <a:solidFill>
                  <a:srgbClr val="FF0000"/>
                </a:solidFill>
                <a:latin typeface="함초롱바탕"/>
              </a:rPr>
              <a:t>PC</a:t>
            </a:r>
            <a:r>
              <a:rPr lang="ko-KR" altLang="en-US" dirty="0">
                <a:solidFill>
                  <a:srgbClr val="FF0000"/>
                </a:solidFill>
                <a:latin typeface="함초롱바탕"/>
              </a:rPr>
              <a:t>만 가능</a:t>
            </a:r>
          </a:p>
          <a:p>
            <a:pPr fontAlgn="base"/>
            <a:endParaRPr lang="en-US" altLang="ko-KR" dirty="0">
              <a:latin typeface="함초롱바탕"/>
            </a:endParaRPr>
          </a:p>
          <a:p>
            <a:pPr marL="342900" indent="-342900" fontAlgn="base">
              <a:buAutoNum type="arabicPeriod"/>
            </a:pPr>
            <a:r>
              <a:rPr lang="en-US" altLang="ko-KR" dirty="0">
                <a:latin typeface="함초롱바탕"/>
              </a:rPr>
              <a:t>3</a:t>
            </a:r>
            <a:r>
              <a:rPr lang="ko-KR" altLang="en-US" dirty="0">
                <a:latin typeface="함초롱바탕"/>
              </a:rPr>
              <a:t>개월 근속유지 후 다음날부터 신청가능</a:t>
            </a:r>
            <a:endParaRPr lang="en-US" altLang="ko-KR" dirty="0">
              <a:latin typeface="함초롱바탕"/>
            </a:endParaRPr>
          </a:p>
          <a:p>
            <a:pPr marL="342900" indent="-342900" fontAlgn="base">
              <a:buAutoNum type="arabicPeriod"/>
            </a:pPr>
            <a:endParaRPr lang="en-US" altLang="ko-KR" dirty="0">
              <a:latin typeface="함초롱바탕"/>
            </a:endParaRPr>
          </a:p>
          <a:p>
            <a:pPr fontAlgn="base"/>
            <a:r>
              <a:rPr lang="en-US" altLang="ko-KR" dirty="0">
                <a:latin typeface="함초롱바탕"/>
              </a:rPr>
              <a:t>2. </a:t>
            </a:r>
            <a:r>
              <a:rPr lang="ko-KR" altLang="en-US" dirty="0">
                <a:latin typeface="함초롱바탕"/>
              </a:rPr>
              <a:t>고용</a:t>
            </a:r>
            <a:r>
              <a:rPr lang="en-US" altLang="ko-KR" dirty="0">
                <a:latin typeface="함초롱바탕"/>
              </a:rPr>
              <a:t>24 </a:t>
            </a:r>
            <a:r>
              <a:rPr lang="ko-KR" altLang="en-US" dirty="0">
                <a:latin typeface="함초롱바탕"/>
              </a:rPr>
              <a:t>접속 </a:t>
            </a:r>
            <a:r>
              <a:rPr lang="en-US" altLang="ko-KR" dirty="0">
                <a:latin typeface="함초롱바탕"/>
              </a:rPr>
              <a:t>: </a:t>
            </a:r>
            <a:r>
              <a:rPr lang="en-US" altLang="ko-KR" u="sng" dirty="0">
                <a:latin typeface="함초롱바탕"/>
                <a:hlinkClick r:id="rId2"/>
              </a:rPr>
              <a:t>www.work24.go.kr</a:t>
            </a:r>
            <a:endParaRPr lang="en-US" altLang="ko-KR" u="sng" dirty="0">
              <a:latin typeface="함초롱바탕"/>
            </a:endParaRPr>
          </a:p>
          <a:p>
            <a:pPr fontAlgn="base"/>
            <a:endParaRPr lang="en-US" altLang="ko-KR" u="sng" dirty="0">
              <a:latin typeface="함초롱바탕"/>
            </a:endParaRPr>
          </a:p>
          <a:p>
            <a:pPr fontAlgn="base"/>
            <a:r>
              <a:rPr lang="en-US" altLang="ko-KR" dirty="0">
                <a:latin typeface="함초롱바탕"/>
              </a:rPr>
              <a:t>3. </a:t>
            </a:r>
            <a:r>
              <a:rPr lang="ko-KR" altLang="en-US" dirty="0">
                <a:latin typeface="함초롱바탕"/>
              </a:rPr>
              <a:t>공인인증서</a:t>
            </a:r>
            <a:r>
              <a:rPr lang="en-US" altLang="ko-KR" dirty="0">
                <a:latin typeface="함초롱바탕"/>
              </a:rPr>
              <a:t>, </a:t>
            </a:r>
            <a:r>
              <a:rPr lang="ko-KR" altLang="en-US" dirty="0">
                <a:latin typeface="함초롱바탕"/>
              </a:rPr>
              <a:t>공동인증서로 로그인</a:t>
            </a:r>
            <a:r>
              <a:rPr lang="en-US" altLang="ko-KR" dirty="0">
                <a:latin typeface="함초롱바탕"/>
              </a:rPr>
              <a:t>&gt;</a:t>
            </a:r>
          </a:p>
          <a:p>
            <a:pPr marL="342900" indent="-342900" fontAlgn="base">
              <a:buAutoNum type="arabicPeriod"/>
            </a:pPr>
            <a:endParaRPr lang="ko-KR" altLang="en-US" dirty="0">
              <a:latin typeface="함초롱바탕"/>
            </a:endParaRPr>
          </a:p>
          <a:p>
            <a:pPr fontAlgn="base"/>
            <a:r>
              <a:rPr lang="en-US" altLang="ko-KR" dirty="0">
                <a:latin typeface="함초롱바탕"/>
              </a:rPr>
              <a:t>4. </a:t>
            </a:r>
            <a:r>
              <a:rPr lang="ko-KR" altLang="en-US" dirty="0">
                <a:latin typeface="함초롱바탕"/>
              </a:rPr>
              <a:t>홈</a:t>
            </a:r>
            <a:r>
              <a:rPr lang="en-US" altLang="ko-KR" dirty="0">
                <a:latin typeface="함초롱바탕"/>
              </a:rPr>
              <a:t>&gt;</a:t>
            </a:r>
            <a:r>
              <a:rPr lang="ko-KR" altLang="en-US" dirty="0">
                <a:latin typeface="함초롱바탕"/>
              </a:rPr>
              <a:t>취업지원</a:t>
            </a:r>
            <a:r>
              <a:rPr lang="en-US" altLang="ko-KR" dirty="0">
                <a:latin typeface="함초롱바탕"/>
              </a:rPr>
              <a:t>&gt;</a:t>
            </a:r>
            <a:r>
              <a:rPr lang="ko-KR" altLang="en-US" dirty="0">
                <a:latin typeface="함초롱바탕"/>
              </a:rPr>
              <a:t>취업지원금</a:t>
            </a:r>
            <a:r>
              <a:rPr lang="en-US" altLang="ko-KR" dirty="0">
                <a:latin typeface="함초롱바탕"/>
              </a:rPr>
              <a:t>&gt;</a:t>
            </a:r>
            <a:r>
              <a:rPr lang="ko-KR" altLang="en-US" dirty="0" err="1">
                <a:latin typeface="함초롱바탕"/>
              </a:rPr>
              <a:t>일자리채움청년지원금</a:t>
            </a:r>
            <a:r>
              <a:rPr lang="en-US" altLang="ko-KR" dirty="0">
                <a:latin typeface="함초롱바탕"/>
              </a:rPr>
              <a:t>&gt;</a:t>
            </a:r>
            <a:r>
              <a:rPr lang="ko-KR" altLang="en-US" dirty="0">
                <a:latin typeface="함초롱바탕"/>
              </a:rPr>
              <a:t>사업참여신청</a:t>
            </a:r>
            <a:endParaRPr lang="en-US" altLang="ko-KR" dirty="0">
              <a:latin typeface="함초롱바탕"/>
            </a:endParaRPr>
          </a:p>
          <a:p>
            <a:pPr fontAlgn="base"/>
            <a:endParaRPr lang="en-US" altLang="ko-KR" dirty="0">
              <a:latin typeface="함초롱바탕"/>
            </a:endParaRPr>
          </a:p>
          <a:p>
            <a:pPr fontAlgn="base"/>
            <a:r>
              <a:rPr lang="en-US" altLang="ko-KR" dirty="0">
                <a:latin typeface="함초롱바탕"/>
              </a:rPr>
              <a:t>5. </a:t>
            </a:r>
            <a:r>
              <a:rPr lang="ko-KR" altLang="en-US" dirty="0">
                <a:latin typeface="함초롱바탕"/>
              </a:rPr>
              <a:t>기업명 검색</a:t>
            </a:r>
            <a:endParaRPr lang="en-US" altLang="ko-KR" dirty="0">
              <a:latin typeface="함초롱바탕"/>
            </a:endParaRPr>
          </a:p>
          <a:p>
            <a:pPr fontAlgn="base"/>
            <a:r>
              <a:rPr lang="en-US" altLang="ko-KR" dirty="0">
                <a:latin typeface="함초롱바탕"/>
              </a:rPr>
              <a:t>  - </a:t>
            </a:r>
            <a:r>
              <a:rPr lang="ko-KR" altLang="en-US" dirty="0">
                <a:latin typeface="함초롱바탕"/>
              </a:rPr>
              <a:t>지원대상 기업인지</a:t>
            </a:r>
            <a:r>
              <a:rPr lang="en-US" altLang="ko-KR" dirty="0">
                <a:latin typeface="함초롱바탕"/>
              </a:rPr>
              <a:t>, </a:t>
            </a:r>
            <a:r>
              <a:rPr lang="ko-KR" altLang="en-US" dirty="0">
                <a:latin typeface="함초롱바탕"/>
              </a:rPr>
              <a:t>아닌지 팝업창으로 참여 확인 가능</a:t>
            </a:r>
            <a:r>
              <a:rPr lang="en-US" altLang="ko-KR" dirty="0">
                <a:latin typeface="함초롱바탕"/>
              </a:rPr>
              <a:t>.</a:t>
            </a:r>
          </a:p>
          <a:p>
            <a:pPr fontAlgn="base"/>
            <a:endParaRPr lang="en-US" altLang="ko-KR" dirty="0">
              <a:latin typeface="함초롱바탕"/>
            </a:endParaRPr>
          </a:p>
          <a:p>
            <a:pPr fontAlgn="base"/>
            <a:r>
              <a:rPr lang="en-US" altLang="ko-KR" dirty="0">
                <a:latin typeface="함초롱바탕"/>
              </a:rPr>
              <a:t>6. </a:t>
            </a:r>
            <a:r>
              <a:rPr lang="ko-KR" altLang="en-US" dirty="0">
                <a:latin typeface="함초롱바탕"/>
              </a:rPr>
              <a:t>참여신청 및 지원금 신청서류 </a:t>
            </a:r>
            <a:r>
              <a:rPr lang="en-US" altLang="ko-KR" dirty="0">
                <a:latin typeface="함초롱바탕"/>
              </a:rPr>
              <a:t>: 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※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필수서류</a:t>
            </a:r>
            <a:endParaRPr lang="en-US" altLang="ko-KR" dirty="0">
              <a:latin typeface="함초롱바탕"/>
            </a:endParaRPr>
          </a:p>
          <a:p>
            <a:pPr fontAlgn="base"/>
            <a:endParaRPr lang="en-US" altLang="ko-KR" dirty="0">
              <a:latin typeface="함초롱바탕"/>
            </a:endParaRPr>
          </a:p>
          <a:p>
            <a:pPr fontAlgn="base"/>
            <a:endParaRPr lang="en-US" altLang="ko-KR" dirty="0">
              <a:latin typeface="함초롱바탕"/>
            </a:endParaRPr>
          </a:p>
          <a:p>
            <a:pPr fontAlgn="base"/>
            <a:endParaRPr lang="en-US" altLang="ko-KR" dirty="0">
              <a:latin typeface="함초롱바탕"/>
            </a:endParaRPr>
          </a:p>
          <a:p>
            <a:pPr fontAlgn="base"/>
            <a:endParaRPr lang="en-US" altLang="ko-KR" dirty="0">
              <a:latin typeface="함초롱바탕"/>
            </a:endParaRPr>
          </a:p>
          <a:p>
            <a:pPr fontAlgn="base"/>
            <a:endParaRPr lang="en-US" altLang="ko-KR" dirty="0">
              <a:latin typeface="함초롱바탕"/>
            </a:endParaRPr>
          </a:p>
          <a:p>
            <a:endParaRPr lang="en-US" altLang="ko-KR" dirty="0">
              <a:latin typeface="함초롱바탕"/>
            </a:endParaRPr>
          </a:p>
          <a:p>
            <a:r>
              <a:rPr lang="en-US" altLang="ko-KR" dirty="0">
                <a:latin typeface="함초롱바탕"/>
              </a:rPr>
              <a:t>7. </a:t>
            </a:r>
            <a:r>
              <a:rPr lang="ko-KR" altLang="en-US" dirty="0">
                <a:latin typeface="함초롱바탕"/>
              </a:rPr>
              <a:t>서류 제출 후 진행사항은 고용</a:t>
            </a:r>
            <a:r>
              <a:rPr lang="en-US" altLang="ko-KR" dirty="0">
                <a:latin typeface="함초롱바탕"/>
              </a:rPr>
              <a:t>24, </a:t>
            </a:r>
            <a:r>
              <a:rPr lang="ko-KR" altLang="en-US" dirty="0">
                <a:latin typeface="함초롱바탕"/>
              </a:rPr>
              <a:t>마이페이지에서 확인가능</a:t>
            </a:r>
            <a:r>
              <a:rPr lang="en-US" altLang="ko-KR" dirty="0">
                <a:latin typeface="함초롱바탕"/>
              </a:rPr>
              <a:t>.</a:t>
            </a:r>
          </a:p>
          <a:p>
            <a:endParaRPr lang="ko-KR" altLang="en-US" dirty="0">
              <a:latin typeface="함초롱바탕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BA3AEC02-8F26-4319-95E8-314B31EC1D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437" y="6006475"/>
            <a:ext cx="1876455" cy="3682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F378308-4B5C-425E-87C8-7AD0F5EF402A}"/>
              </a:ext>
            </a:extLst>
          </p:cNvPr>
          <p:cNvSpPr txBox="1"/>
          <p:nvPr/>
        </p:nvSpPr>
        <p:spPr>
          <a:xfrm>
            <a:off x="123854" y="6444917"/>
            <a:ext cx="50154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/>
              <a:t>연락처 </a:t>
            </a:r>
            <a:r>
              <a:rPr lang="en-US" altLang="ko-KR" sz="1400" dirty="0"/>
              <a:t>: 043-843-7002(</a:t>
            </a:r>
            <a:r>
              <a:rPr lang="ko-KR" altLang="en-US" sz="1400" dirty="0"/>
              <a:t>내선</a:t>
            </a:r>
            <a:r>
              <a:rPr lang="en-US" altLang="ko-KR" sz="1400" dirty="0"/>
              <a:t>2</a:t>
            </a:r>
            <a:r>
              <a:rPr lang="ko-KR" altLang="en-US" sz="1400" dirty="0"/>
              <a:t>번</a:t>
            </a:r>
            <a:r>
              <a:rPr lang="en-US" altLang="ko-KR" sz="1400" dirty="0"/>
              <a:t>) / </a:t>
            </a:r>
            <a:r>
              <a:rPr lang="ko-KR" altLang="en-US" sz="1400" dirty="0"/>
              <a:t>담당자 </a:t>
            </a:r>
            <a:r>
              <a:rPr lang="en-US" altLang="ko-KR" sz="1400" dirty="0"/>
              <a:t>: </a:t>
            </a:r>
            <a:r>
              <a:rPr lang="ko-KR" altLang="en-US" sz="1400" dirty="0"/>
              <a:t>이경미</a:t>
            </a:r>
            <a:r>
              <a:rPr lang="en-US" altLang="ko-KR" sz="1400" dirty="0"/>
              <a:t>, </a:t>
            </a:r>
            <a:r>
              <a:rPr lang="ko-KR" altLang="en-US" sz="1400" dirty="0"/>
              <a:t>최현미</a:t>
            </a:r>
          </a:p>
        </p:txBody>
      </p:sp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6DFDE03E-2A39-48D1-BEAE-B747EBBCE4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8022983"/>
              </p:ext>
            </p:extLst>
          </p:nvPr>
        </p:nvGraphicFramePr>
        <p:xfrm>
          <a:off x="5395703" y="4578243"/>
          <a:ext cx="6068441" cy="11969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97894">
                  <a:extLst>
                    <a:ext uri="{9D8B030D-6E8A-4147-A177-3AD203B41FA5}">
                      <a16:colId xmlns:a16="http://schemas.microsoft.com/office/drawing/2014/main" val="1513396990"/>
                    </a:ext>
                  </a:extLst>
                </a:gridCol>
                <a:gridCol w="1970547">
                  <a:extLst>
                    <a:ext uri="{9D8B030D-6E8A-4147-A177-3AD203B41FA5}">
                      <a16:colId xmlns:a16="http://schemas.microsoft.com/office/drawing/2014/main" val="3119808093"/>
                    </a:ext>
                  </a:extLst>
                </a:gridCol>
              </a:tblGrid>
              <a:tr h="198866">
                <a:tc>
                  <a:txBody>
                    <a:bodyPr/>
                    <a:lstStyle/>
                    <a:p>
                      <a:pPr lvl="0" algn="ctr" latinLnBrk="1"/>
                      <a:r>
                        <a:rPr lang="en-US" altLang="ko-KR" sz="1300" dirty="0"/>
                        <a:t>1</a:t>
                      </a:r>
                      <a:r>
                        <a:rPr lang="ko-KR" altLang="en-US" sz="1300" dirty="0"/>
                        <a:t>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/>
                        <a:t>2</a:t>
                      </a:r>
                      <a:r>
                        <a:rPr lang="ko-KR" altLang="en-US" sz="1300" dirty="0"/>
                        <a:t>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9346921"/>
                  </a:ext>
                </a:extLst>
              </a:tr>
              <a:tr h="90737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dirty="0">
                          <a:latin typeface="함초롱바탕"/>
                        </a:rPr>
                        <a:t>- </a:t>
                      </a:r>
                      <a:r>
                        <a:rPr lang="ko-KR" altLang="en-US" sz="1300" dirty="0">
                          <a:latin typeface="함초롱바탕"/>
                        </a:rPr>
                        <a:t>근로계약서</a:t>
                      </a:r>
                      <a:endParaRPr lang="en-US" altLang="ko-KR" sz="1300" dirty="0">
                        <a:latin typeface="함초롱바탕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dirty="0">
                          <a:latin typeface="함초롱바탕"/>
                        </a:rPr>
                        <a:t> (</a:t>
                      </a:r>
                      <a:r>
                        <a:rPr lang="ko-KR" altLang="en-US" sz="1300" dirty="0">
                          <a:latin typeface="함초롱바탕"/>
                        </a:rPr>
                        <a:t>근로계약일자와 고용보험가입일자가 </a:t>
                      </a:r>
                      <a:r>
                        <a:rPr lang="ko-KR" altLang="en-US" sz="1300" dirty="0" err="1">
                          <a:latin typeface="함초롱바탕"/>
                        </a:rPr>
                        <a:t>동일해야함</a:t>
                      </a:r>
                      <a:r>
                        <a:rPr lang="en-US" altLang="ko-KR" sz="1300" dirty="0">
                          <a:latin typeface="함초롱바탕"/>
                        </a:rPr>
                        <a:t>)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dirty="0">
                          <a:latin typeface="함초롱바탕"/>
                        </a:rPr>
                        <a:t>- </a:t>
                      </a:r>
                      <a:r>
                        <a:rPr lang="ko-KR" altLang="en-US" sz="1300" dirty="0">
                          <a:latin typeface="함초롱바탕"/>
                        </a:rPr>
                        <a:t>재직증명서</a:t>
                      </a:r>
                      <a:r>
                        <a:rPr lang="en-US" altLang="ko-KR" sz="1300" dirty="0">
                          <a:latin typeface="함초롱바탕"/>
                        </a:rPr>
                        <a:t>(</a:t>
                      </a:r>
                      <a:r>
                        <a:rPr lang="ko-KR" altLang="en-US" sz="1300" dirty="0">
                          <a:latin typeface="함초롱바탕"/>
                        </a:rPr>
                        <a:t>신청일로 </a:t>
                      </a:r>
                      <a:r>
                        <a:rPr lang="en-US" altLang="ko-KR" sz="1300" dirty="0">
                          <a:latin typeface="함초롱바탕"/>
                        </a:rPr>
                        <a:t>2</a:t>
                      </a:r>
                      <a:r>
                        <a:rPr lang="ko-KR" altLang="en-US" sz="1300" dirty="0" err="1">
                          <a:latin typeface="함초롱바탕"/>
                        </a:rPr>
                        <a:t>주이내</a:t>
                      </a:r>
                      <a:r>
                        <a:rPr lang="ko-KR" altLang="en-US" sz="1300" dirty="0">
                          <a:latin typeface="함초롱바탕"/>
                        </a:rPr>
                        <a:t> 발급된 서류</a:t>
                      </a:r>
                      <a:r>
                        <a:rPr lang="en-US" altLang="ko-KR" sz="1300" dirty="0">
                          <a:latin typeface="함초롱바탕"/>
                        </a:rPr>
                        <a:t>)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dirty="0">
                          <a:latin typeface="함초롱바탕"/>
                        </a:rPr>
                        <a:t>- </a:t>
                      </a:r>
                      <a:r>
                        <a:rPr lang="ko-KR" altLang="en-US" sz="1300" dirty="0">
                          <a:latin typeface="함초롱바탕"/>
                        </a:rPr>
                        <a:t>통장사본</a:t>
                      </a:r>
                      <a:r>
                        <a:rPr lang="en-US" altLang="ko-KR" sz="1300" dirty="0">
                          <a:latin typeface="함초롱바탕"/>
                        </a:rPr>
                        <a:t>(</a:t>
                      </a:r>
                      <a:r>
                        <a:rPr lang="ko-KR" altLang="en-US" sz="1300" dirty="0">
                          <a:latin typeface="함초롱바탕"/>
                        </a:rPr>
                        <a:t>카카오뱅크</a:t>
                      </a:r>
                      <a:r>
                        <a:rPr lang="en-US" altLang="ko-KR" sz="1300" dirty="0">
                          <a:latin typeface="함초롱바탕"/>
                        </a:rPr>
                        <a:t>, </a:t>
                      </a:r>
                      <a:r>
                        <a:rPr lang="ko-KR" altLang="en-US" sz="1300" dirty="0">
                          <a:latin typeface="함초롱바탕"/>
                        </a:rPr>
                        <a:t>토스뱅크 사용불가능</a:t>
                      </a:r>
                      <a:r>
                        <a:rPr lang="en-US" altLang="ko-KR" sz="1300" dirty="0">
                          <a:latin typeface="함초롱바탕"/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300" dirty="0"/>
                        <a:t>재직증명서 </a:t>
                      </a:r>
                      <a:endParaRPr lang="en-US" altLang="ko-KR" sz="1300" dirty="0"/>
                    </a:p>
                    <a:p>
                      <a:pPr algn="ctr" latinLnBrk="1"/>
                      <a:r>
                        <a:rPr lang="en-US" altLang="ko-KR" sz="1300" dirty="0"/>
                        <a:t>or </a:t>
                      </a:r>
                    </a:p>
                    <a:p>
                      <a:pPr algn="ctr" latinLnBrk="1"/>
                      <a:r>
                        <a:rPr lang="en-US" altLang="ko-KR" sz="1300" dirty="0"/>
                        <a:t>6</a:t>
                      </a:r>
                      <a:r>
                        <a:rPr lang="ko-KR" altLang="en-US" sz="1300" dirty="0" err="1"/>
                        <a:t>개월근속</a:t>
                      </a:r>
                      <a:r>
                        <a:rPr lang="ko-KR" altLang="en-US" sz="1300" dirty="0"/>
                        <a:t> 증빙자료</a:t>
                      </a:r>
                      <a:endParaRPr lang="en-US" altLang="ko-KR" sz="1300" dirty="0"/>
                    </a:p>
                    <a:p>
                      <a:pPr algn="ctr" latinLnBrk="1"/>
                      <a:r>
                        <a:rPr lang="en-US" altLang="ko-KR" sz="1300" dirty="0"/>
                        <a:t>(</a:t>
                      </a:r>
                      <a:r>
                        <a:rPr lang="ko-KR" altLang="en-US" sz="1300" dirty="0" err="1"/>
                        <a:t>급여이체내역</a:t>
                      </a:r>
                      <a:r>
                        <a:rPr lang="en-US" altLang="ko-KR" sz="1300" dirty="0"/>
                        <a:t>)</a:t>
                      </a:r>
                      <a:endParaRPr lang="ko-KR" alt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3849685"/>
                  </a:ext>
                </a:extLst>
              </a:tr>
            </a:tbl>
          </a:graphicData>
        </a:graphic>
      </p:graphicFrame>
      <p:pic>
        <p:nvPicPr>
          <p:cNvPr id="3" name="그림 2">
            <a:extLst>
              <a:ext uri="{FF2B5EF4-FFF2-40B4-BE49-F238E27FC236}">
                <a16:creationId xmlns:a16="http://schemas.microsoft.com/office/drawing/2014/main" id="{00517261-A264-49A3-B2FA-48078491E7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090" y="3825460"/>
            <a:ext cx="4010980" cy="1615589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7B69A32-47C6-4EDF-B008-09F9E8A24ACA}"/>
              </a:ext>
            </a:extLst>
          </p:cNvPr>
          <p:cNvSpPr/>
          <p:nvPr/>
        </p:nvSpPr>
        <p:spPr>
          <a:xfrm>
            <a:off x="425261" y="613602"/>
            <a:ext cx="3890809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o-KR" altLang="en-US" sz="54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일자리 채움</a:t>
            </a:r>
            <a:endParaRPr lang="en-US" altLang="ko-KR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  <a:p>
            <a:pPr algn="ctr"/>
            <a:r>
              <a:rPr lang="ko-KR" altLang="en-US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청년지원금</a:t>
            </a:r>
            <a:endParaRPr lang="en-US" altLang="ko-KR" sz="54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  <a:p>
            <a:pPr algn="ctr"/>
            <a:r>
              <a:rPr lang="ko-KR" altLang="en-US" sz="54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신 청 방 법</a:t>
            </a:r>
            <a:endParaRPr lang="en-US" altLang="ko-KR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87513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140</Words>
  <Application>Microsoft Office PowerPoint</Application>
  <PresentationFormat>와이드스크린</PresentationFormat>
  <Paragraphs>35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맑은 고딕</vt:lpstr>
      <vt:lpstr>함초롱바탕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user</cp:lastModifiedBy>
  <cp:revision>12</cp:revision>
  <dcterms:created xsi:type="dcterms:W3CDTF">2024-01-18T07:50:03Z</dcterms:created>
  <dcterms:modified xsi:type="dcterms:W3CDTF">2024-01-31T01:18:51Z</dcterms:modified>
</cp:coreProperties>
</file>